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Raleway"/>
      <p:regular r:id="rId11"/>
      <p:bold r:id="rId12"/>
      <p:italic r:id="rId13"/>
      <p:boldItalic r:id="rId14"/>
    </p:embeddedFont>
    <p:embeddedFont>
      <p:font typeface="La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aleway-regular.fntdata"/><Relationship Id="rId10" Type="http://schemas.openxmlformats.org/officeDocument/2006/relationships/slide" Target="slides/slide5.xml"/><Relationship Id="rId13" Type="http://schemas.openxmlformats.org/officeDocument/2006/relationships/font" Target="fonts/Raleway-italic.fntdata"/><Relationship Id="rId12" Type="http://schemas.openxmlformats.org/officeDocument/2006/relationships/font" Target="fonts/Raleway-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ato-regular.fntdata"/><Relationship Id="rId14" Type="http://schemas.openxmlformats.org/officeDocument/2006/relationships/font" Target="fonts/Raleway-boldItalic.fntdata"/><Relationship Id="rId17" Type="http://schemas.openxmlformats.org/officeDocument/2006/relationships/font" Target="fonts/Lato-italic.fntdata"/><Relationship Id="rId16"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La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6dc6385fdb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6dc6385fdb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6dc6385fdb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6dc6385fdb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6dc6385fdb_3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6dc6385fdb_3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7c973a78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7c973a78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3"/>
          <p:cNvSpPr txBox="1"/>
          <p:nvPr>
            <p:ph type="ctrTitle"/>
          </p:nvPr>
        </p:nvSpPr>
        <p:spPr>
          <a:xfrm>
            <a:off x="-48000" y="520125"/>
            <a:ext cx="9192000" cy="136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3600">
                <a:solidFill>
                  <a:schemeClr val="accent3"/>
                </a:solidFill>
              </a:rPr>
              <a:t>Tema 1:¿Qué pasa en mi cuerpo y mente cuando escucho música?</a:t>
            </a:r>
            <a:r>
              <a:rPr lang="es" sz="3600">
                <a:solidFill>
                  <a:srgbClr val="E69138"/>
                </a:solidFill>
              </a:rPr>
              <a:t> </a:t>
            </a:r>
            <a:endParaRPr sz="3600">
              <a:solidFill>
                <a:srgbClr val="E69138"/>
              </a:solidFill>
            </a:endParaRPr>
          </a:p>
        </p:txBody>
      </p:sp>
      <p:sp>
        <p:nvSpPr>
          <p:cNvPr id="73" name="Google Shape;73;p13"/>
          <p:cNvSpPr txBox="1"/>
          <p:nvPr>
            <p:ph idx="1" type="subTitle"/>
          </p:nvPr>
        </p:nvSpPr>
        <p:spPr>
          <a:xfrm>
            <a:off x="4994850" y="2981700"/>
            <a:ext cx="3732900" cy="2161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solidFill>
                  <a:srgbClr val="0000FF"/>
                </a:solidFill>
              </a:rPr>
              <a:t>Eli</a:t>
            </a:r>
            <a:endParaRPr>
              <a:solidFill>
                <a:srgbClr val="0000FF"/>
              </a:solidFill>
            </a:endParaRPr>
          </a:p>
          <a:p>
            <a:pPr indent="0" lvl="0" marL="0" rtl="0" algn="r">
              <a:spcBef>
                <a:spcPts val="0"/>
              </a:spcBef>
              <a:spcAft>
                <a:spcPts val="0"/>
              </a:spcAft>
              <a:buNone/>
            </a:pPr>
            <a:r>
              <a:rPr lang="es">
                <a:solidFill>
                  <a:srgbClr val="FF00FF"/>
                </a:solidFill>
              </a:rPr>
              <a:t>Pato</a:t>
            </a:r>
            <a:endParaRPr>
              <a:solidFill>
                <a:srgbClr val="FF00FF"/>
              </a:solidFill>
            </a:endParaRPr>
          </a:p>
          <a:p>
            <a:pPr indent="0" lvl="0" marL="0" rtl="0" algn="r">
              <a:spcBef>
                <a:spcPts val="0"/>
              </a:spcBef>
              <a:spcAft>
                <a:spcPts val="0"/>
              </a:spcAft>
              <a:buNone/>
            </a:pPr>
            <a:r>
              <a:rPr lang="es">
                <a:solidFill>
                  <a:srgbClr val="38761D"/>
                </a:solidFill>
              </a:rPr>
              <a:t>Fer</a:t>
            </a:r>
            <a:endParaRPr>
              <a:solidFill>
                <a:srgbClr val="38761D"/>
              </a:solidFill>
            </a:endParaRPr>
          </a:p>
          <a:p>
            <a:pPr indent="0" lvl="0" marL="0" rtl="0" algn="r">
              <a:spcBef>
                <a:spcPts val="0"/>
              </a:spcBef>
              <a:spcAft>
                <a:spcPts val="0"/>
              </a:spcAft>
              <a:buNone/>
            </a:pPr>
            <a:r>
              <a:rPr lang="es">
                <a:solidFill>
                  <a:srgbClr val="980000"/>
                </a:solidFill>
              </a:rPr>
              <a:t>Rodrigo</a:t>
            </a:r>
            <a:endParaRPr>
              <a:solidFill>
                <a:srgbClr val="980000"/>
              </a:solidFill>
            </a:endParaRPr>
          </a:p>
          <a:p>
            <a:pPr indent="0" lvl="0" marL="0" rtl="0" algn="r">
              <a:spcBef>
                <a:spcPts val="0"/>
              </a:spcBef>
              <a:spcAft>
                <a:spcPts val="0"/>
              </a:spcAft>
              <a:buNone/>
            </a:pPr>
            <a:r>
              <a:rPr lang="es">
                <a:solidFill>
                  <a:srgbClr val="8E7CC3"/>
                </a:solidFill>
              </a:rPr>
              <a:t>Tehua</a:t>
            </a:r>
            <a:endParaRPr>
              <a:solidFill>
                <a:srgbClr val="8E7CC3"/>
              </a:solidFill>
            </a:endParaRPr>
          </a:p>
          <a:p>
            <a:pPr indent="0" lvl="0" marL="0" rtl="0" algn="r">
              <a:spcBef>
                <a:spcPts val="0"/>
              </a:spcBef>
              <a:spcAft>
                <a:spcPts val="0"/>
              </a:spcAft>
              <a:buNone/>
            </a:pPr>
            <a:r>
              <a:t/>
            </a:r>
            <a:endParaRPr>
              <a:solidFill>
                <a:srgbClr val="3C78D8"/>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14"/>
          <p:cNvSpPr txBox="1"/>
          <p:nvPr>
            <p:ph type="ctrTitle"/>
          </p:nvPr>
        </p:nvSpPr>
        <p:spPr>
          <a:xfrm>
            <a:off x="-24000" y="0"/>
            <a:ext cx="9192000" cy="58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3000">
                <a:solidFill>
                  <a:srgbClr val="9900FF"/>
                </a:solidFill>
              </a:rPr>
              <a:t>1.1. ¿Qué efectos tiene la música en el cerebro?</a:t>
            </a:r>
            <a:endParaRPr sz="3000">
              <a:solidFill>
                <a:srgbClr val="9900FF"/>
              </a:solidFill>
            </a:endParaRPr>
          </a:p>
        </p:txBody>
      </p:sp>
      <p:sp>
        <p:nvSpPr>
          <p:cNvPr id="79" name="Google Shape;79;p14"/>
          <p:cNvSpPr txBox="1"/>
          <p:nvPr/>
        </p:nvSpPr>
        <p:spPr>
          <a:xfrm>
            <a:off x="0" y="833925"/>
            <a:ext cx="8923200" cy="251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800">
                <a:solidFill>
                  <a:srgbClr val="FF9900"/>
                </a:solidFill>
              </a:rPr>
              <a:t>Los seres humanos tienden a escuchar música ya que les genera placer. Los científicos han demostrado que el placer genera dopamina en tu cerebro, y la música es la única actividad abstracta (en donde no hay un estímulo físico) que estimula la producción de dopamina, por eso escuchar música es tan gratificante como comer tu platillo favorito.</a:t>
            </a:r>
            <a:endParaRPr sz="1800">
              <a:solidFill>
                <a:srgbClr val="FF9900"/>
              </a:solidFill>
            </a:endParaRPr>
          </a:p>
          <a:p>
            <a:pPr indent="0" lvl="0" marL="0" rtl="0" algn="l">
              <a:spcBef>
                <a:spcPts val="0"/>
              </a:spcBef>
              <a:spcAft>
                <a:spcPts val="0"/>
              </a:spcAft>
              <a:buNone/>
            </a:pPr>
            <a:r>
              <a:t/>
            </a:r>
            <a:endParaRPr sz="1800">
              <a:solidFill>
                <a:srgbClr val="FF9900"/>
              </a:solidFill>
            </a:endParaRPr>
          </a:p>
          <a:p>
            <a:pPr indent="0" lvl="0" marL="0" rtl="0" algn="l">
              <a:spcBef>
                <a:spcPts val="0"/>
              </a:spcBef>
              <a:spcAft>
                <a:spcPts val="0"/>
              </a:spcAft>
              <a:buNone/>
            </a:pPr>
            <a:r>
              <a:rPr lang="es" sz="1800">
                <a:solidFill>
                  <a:srgbClr val="FF9900"/>
                </a:solidFill>
              </a:rPr>
              <a:t>La música activa el cerebelo que se encarga de la coordinación y la sintonización fina de los movimientos del cuerpo. Desde el inicio de nuestras vidas, la música nos estimula aunque no conozcamos el concepto de bailar o de distinguir ciertos estilos musicales. </a:t>
            </a:r>
            <a:endParaRPr sz="1800">
              <a:solidFill>
                <a:srgbClr val="FF9900"/>
              </a:solidFill>
            </a:endParaRPr>
          </a:p>
        </p:txBody>
      </p:sp>
      <p:pic>
        <p:nvPicPr>
          <p:cNvPr id="80" name="Google Shape;80;p14"/>
          <p:cNvPicPr preferRelativeResize="0"/>
          <p:nvPr/>
        </p:nvPicPr>
        <p:blipFill>
          <a:blip r:embed="rId4">
            <a:alphaModFix/>
          </a:blip>
          <a:stretch>
            <a:fillRect/>
          </a:stretch>
        </p:blipFill>
        <p:spPr>
          <a:xfrm>
            <a:off x="-23989" y="3467925"/>
            <a:ext cx="2032664" cy="16755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15"/>
          <p:cNvSpPr txBox="1"/>
          <p:nvPr>
            <p:ph type="ctrTitle"/>
          </p:nvPr>
        </p:nvSpPr>
        <p:spPr>
          <a:xfrm>
            <a:off x="128400" y="-76200"/>
            <a:ext cx="9192000" cy="58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3000">
                <a:solidFill>
                  <a:srgbClr val="F1C232"/>
                </a:solidFill>
              </a:rPr>
              <a:t>1.2. ¿Qué efectos tiene la música en el cerebro?</a:t>
            </a:r>
            <a:endParaRPr sz="3000">
              <a:solidFill>
                <a:srgbClr val="980000"/>
              </a:solidFill>
            </a:endParaRPr>
          </a:p>
        </p:txBody>
      </p:sp>
      <p:sp>
        <p:nvSpPr>
          <p:cNvPr id="86" name="Google Shape;86;p15"/>
          <p:cNvSpPr txBox="1"/>
          <p:nvPr>
            <p:ph type="ctrTitle"/>
          </p:nvPr>
        </p:nvSpPr>
        <p:spPr>
          <a:xfrm>
            <a:off x="-24000" y="698025"/>
            <a:ext cx="9192000" cy="320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s" sz="1800">
                <a:solidFill>
                  <a:srgbClr val="FFFFFF"/>
                </a:solidFill>
              </a:rPr>
              <a:t>U</a:t>
            </a:r>
            <a:r>
              <a:rPr b="0" lang="es" sz="1800">
                <a:solidFill>
                  <a:srgbClr val="FFFFFF"/>
                </a:solidFill>
              </a:rPr>
              <a:t>na forma de comprender la importancia de la música es por ejemplo en las películas ya que una escena de acción no es lo mismo si hay una canción calmada que cuando es una canción veloz y movida. </a:t>
            </a:r>
            <a:endParaRPr b="0" sz="1800">
              <a:solidFill>
                <a:srgbClr val="FFFFFF"/>
              </a:solidFill>
            </a:endParaRPr>
          </a:p>
          <a:p>
            <a:pPr indent="0" lvl="0" marL="0" rtl="0" algn="l">
              <a:spcBef>
                <a:spcPts val="0"/>
              </a:spcBef>
              <a:spcAft>
                <a:spcPts val="0"/>
              </a:spcAft>
              <a:buNone/>
            </a:pPr>
            <a:r>
              <a:t/>
            </a:r>
            <a:endParaRPr b="0" sz="1800">
              <a:solidFill>
                <a:srgbClr val="FFFFFF"/>
              </a:solidFill>
            </a:endParaRPr>
          </a:p>
          <a:p>
            <a:pPr indent="0" lvl="0" marL="0" rtl="0" algn="l">
              <a:spcBef>
                <a:spcPts val="0"/>
              </a:spcBef>
              <a:spcAft>
                <a:spcPts val="0"/>
              </a:spcAft>
              <a:buNone/>
            </a:pPr>
            <a:r>
              <a:rPr b="0" lang="es" sz="1800">
                <a:solidFill>
                  <a:srgbClr val="FFFFFF"/>
                </a:solidFill>
              </a:rPr>
              <a:t>Otra forma en la que la música nos impacta dia con dia es por ejemplo en las actividades diarias como hacer ejercicio, limpiar o salir a caminar.</a:t>
            </a:r>
            <a:endParaRPr b="0" sz="1800">
              <a:solidFill>
                <a:srgbClr val="FFFFFF"/>
              </a:solidFill>
            </a:endParaRPr>
          </a:p>
          <a:p>
            <a:pPr indent="0" lvl="0" marL="0" rtl="0" algn="l">
              <a:spcBef>
                <a:spcPts val="0"/>
              </a:spcBef>
              <a:spcAft>
                <a:spcPts val="0"/>
              </a:spcAft>
              <a:buNone/>
            </a:pPr>
            <a:r>
              <a:t/>
            </a:r>
            <a:endParaRPr b="0" sz="1800">
              <a:solidFill>
                <a:srgbClr val="FFFFFF"/>
              </a:solidFill>
            </a:endParaRPr>
          </a:p>
          <a:p>
            <a:pPr indent="0" lvl="0" marL="0" rtl="0" algn="l">
              <a:spcBef>
                <a:spcPts val="0"/>
              </a:spcBef>
              <a:spcAft>
                <a:spcPts val="0"/>
              </a:spcAft>
              <a:buNone/>
            </a:pPr>
            <a:r>
              <a:rPr b="0" lang="es" sz="1800">
                <a:solidFill>
                  <a:srgbClr val="FFFFFF"/>
                </a:solidFill>
              </a:rPr>
              <a:t>Pero la música no solo  tiene efectos psicológicos sino que también tiene efectos fisiológicos. Un ejemplo es que las canciones que están por ejemplo en 3 tiempos en lugar de 4 aceleran los latidos del corazón. </a:t>
            </a:r>
            <a:endParaRPr b="0" sz="18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90" name="Shape 90"/>
        <p:cNvGrpSpPr/>
        <p:nvPr/>
      </p:nvGrpSpPr>
      <p:grpSpPr>
        <a:xfrm>
          <a:off x="0" y="0"/>
          <a:ext cx="0" cy="0"/>
          <a:chOff x="0" y="0"/>
          <a:chExt cx="0" cy="0"/>
        </a:xfrm>
      </p:grpSpPr>
      <p:sp>
        <p:nvSpPr>
          <p:cNvPr id="91" name="Google Shape;91;p16"/>
          <p:cNvSpPr txBox="1"/>
          <p:nvPr>
            <p:ph type="ctrTitle"/>
          </p:nvPr>
        </p:nvSpPr>
        <p:spPr>
          <a:xfrm>
            <a:off x="-24000" y="-42875"/>
            <a:ext cx="9192000" cy="58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3000">
                <a:solidFill>
                  <a:srgbClr val="93C47D"/>
                </a:solidFill>
              </a:rPr>
              <a:t>1.3. Algunos beneficios de la música</a:t>
            </a:r>
            <a:endParaRPr sz="3000">
              <a:solidFill>
                <a:srgbClr val="93C47D"/>
              </a:solidFill>
            </a:endParaRPr>
          </a:p>
        </p:txBody>
      </p:sp>
      <p:sp>
        <p:nvSpPr>
          <p:cNvPr id="92" name="Google Shape;92;p16"/>
          <p:cNvSpPr txBox="1"/>
          <p:nvPr>
            <p:ph type="ctrTitle"/>
          </p:nvPr>
        </p:nvSpPr>
        <p:spPr>
          <a:xfrm>
            <a:off x="-24000" y="698025"/>
            <a:ext cx="9192000" cy="320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s" sz="1800">
                <a:solidFill>
                  <a:srgbClr val="00FF00"/>
                </a:solidFill>
              </a:rPr>
              <a:t>Escuchar música te trae muchos beneficios emocionales, ahora </a:t>
            </a:r>
            <a:r>
              <a:rPr b="0" lang="es" sz="1800">
                <a:solidFill>
                  <a:srgbClr val="00FF00"/>
                </a:solidFill>
              </a:rPr>
              <a:t>imagínate</a:t>
            </a:r>
            <a:r>
              <a:rPr b="0" lang="es" sz="1800">
                <a:solidFill>
                  <a:srgbClr val="00FF00"/>
                </a:solidFill>
              </a:rPr>
              <a:t> lo que pasa en tu mente y cuerpo. Por ejemplo, cuando tocas un instrumento, no tienes tiempo de estar viendo el </a:t>
            </a:r>
            <a:r>
              <a:rPr b="0" lang="es" sz="1800">
                <a:solidFill>
                  <a:srgbClr val="00FF00"/>
                </a:solidFill>
              </a:rPr>
              <a:t>teléfono</a:t>
            </a:r>
            <a:r>
              <a:rPr b="0" lang="es" sz="1800">
                <a:solidFill>
                  <a:srgbClr val="00FF00"/>
                </a:solidFill>
              </a:rPr>
              <a:t>. interpretar y música involucra tantas zonas del cerebro que es muy difícil tocar música y estar </a:t>
            </a:r>
            <a:r>
              <a:rPr b="0" lang="es" sz="1800">
                <a:solidFill>
                  <a:srgbClr val="00FF00"/>
                </a:solidFill>
              </a:rPr>
              <a:t>distrayéndose</a:t>
            </a:r>
            <a:r>
              <a:rPr b="0" lang="es" sz="1800">
                <a:solidFill>
                  <a:srgbClr val="00FF00"/>
                </a:solidFill>
              </a:rPr>
              <a:t> constantemente.</a:t>
            </a:r>
            <a:endParaRPr b="0" sz="1800">
              <a:solidFill>
                <a:srgbClr val="00FF00"/>
              </a:solidFill>
            </a:endParaRPr>
          </a:p>
          <a:p>
            <a:pPr indent="-317500" lvl="0" marL="457200" rtl="0" algn="l">
              <a:lnSpc>
                <a:spcPct val="142857"/>
              </a:lnSpc>
              <a:spcBef>
                <a:spcPts val="1100"/>
              </a:spcBef>
              <a:spcAft>
                <a:spcPts val="0"/>
              </a:spcAft>
              <a:buClr>
                <a:srgbClr val="00FF00"/>
              </a:buClr>
              <a:buSzPts val="1400"/>
              <a:buChar char="●"/>
            </a:pPr>
            <a:r>
              <a:rPr b="0" lang="es" sz="1400">
                <a:solidFill>
                  <a:srgbClr val="00FF00"/>
                </a:solidFill>
              </a:rPr>
              <a:t>Leer las notas (visión).</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Hacer relaciones lógicas de lo que está escrito en la partitura donde colocas tus manos para tocar la nota requerida.</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Contar por cuanto tiempo (relación tiempo y espacio).</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Llevar el ritmo, escuchar que las notas que estás tocando están afinadas, que no suenen muy fuerte, que no suenen demasiado suave.</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Medir matemáticamente que todo esté en orden con la parte racional.</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Agregar el componente emocional</a:t>
            </a:r>
            <a:endParaRPr b="0" sz="1400">
              <a:solidFill>
                <a:srgbClr val="333333"/>
              </a:solidFill>
              <a:highlight>
                <a:srgbClr val="FFFFFF"/>
              </a:highlight>
              <a:latin typeface="Arial"/>
              <a:ea typeface="Arial"/>
              <a:cs typeface="Arial"/>
              <a:sym typeface="Arial"/>
            </a:endParaRPr>
          </a:p>
          <a:p>
            <a:pPr indent="0" lvl="0" marL="0" rtl="0" algn="l">
              <a:spcBef>
                <a:spcPts val="1100"/>
              </a:spcBef>
              <a:spcAft>
                <a:spcPts val="0"/>
              </a:spcAft>
              <a:buNone/>
            </a:pPr>
            <a:r>
              <a:t/>
            </a:r>
            <a:endParaRPr b="0" sz="1800">
              <a:solidFill>
                <a:srgbClr val="00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p17"/>
          <p:cNvSpPr txBox="1"/>
          <p:nvPr>
            <p:ph idx="1" type="subTitle"/>
          </p:nvPr>
        </p:nvSpPr>
        <p:spPr>
          <a:xfrm>
            <a:off x="128950" y="451975"/>
            <a:ext cx="8461500" cy="428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000000"/>
                </a:solidFill>
                <a:highlight>
                  <a:srgbClr val="C9DAF8"/>
                </a:highlight>
                <a:latin typeface="Raleway"/>
                <a:ea typeface="Raleway"/>
                <a:cs typeface="Raleway"/>
                <a:sym typeface="Raleway"/>
              </a:rPr>
              <a:t>Al componer música, ya que transformar sonidos complejos o inexistentes en un lenguaje sonoro que tenga significado es una tarea demandante para el cerebro, porque tiene que conectar todas estas áreas para crear, producir, interpretar y transmitir fenómenos musicales.</a:t>
            </a:r>
            <a:endParaRPr>
              <a:solidFill>
                <a:srgbClr val="000000"/>
              </a:solidFill>
              <a:highlight>
                <a:srgbClr val="C9DAF8"/>
              </a:highlight>
              <a:latin typeface="Raleway"/>
              <a:ea typeface="Raleway"/>
              <a:cs typeface="Raleway"/>
              <a:sym typeface="Raleway"/>
            </a:endParaRPr>
          </a:p>
          <a:p>
            <a:pPr indent="0" lvl="0" marL="0" rtl="0" algn="l">
              <a:spcBef>
                <a:spcPts val="0"/>
              </a:spcBef>
              <a:spcAft>
                <a:spcPts val="0"/>
              </a:spcAft>
              <a:buNone/>
            </a:pPr>
            <a:r>
              <a:t/>
            </a:r>
            <a:endParaRPr>
              <a:solidFill>
                <a:srgbClr val="000000"/>
              </a:solidFill>
              <a:highlight>
                <a:srgbClr val="C9DAF8"/>
              </a:highlight>
              <a:latin typeface="Raleway"/>
              <a:ea typeface="Raleway"/>
              <a:cs typeface="Raleway"/>
              <a:sym typeface="Raleway"/>
            </a:endParaRPr>
          </a:p>
          <a:p>
            <a:pPr indent="0" lvl="0" marL="0" rtl="0" algn="l">
              <a:spcBef>
                <a:spcPts val="0"/>
              </a:spcBef>
              <a:spcAft>
                <a:spcPts val="0"/>
              </a:spcAft>
              <a:buNone/>
            </a:pPr>
            <a:r>
              <a:rPr lang="es">
                <a:solidFill>
                  <a:srgbClr val="000000"/>
                </a:solidFill>
                <a:highlight>
                  <a:srgbClr val="C9DAF8"/>
                </a:highlight>
                <a:latin typeface="Raleway"/>
                <a:ea typeface="Raleway"/>
                <a:cs typeface="Raleway"/>
                <a:sym typeface="Raleway"/>
              </a:rPr>
              <a:t>Hay estudios que indican que cuando tocas un instrumento o cantas a nivel intermedio, los beneficios pueden ser desde mejorar nuestra memoria hasta lidiar mejor con traumas emocionales. Incluso hay evidencias de que las personas que tocaron un instrumento por muchos años pueden mejorar su capacidad cognitiva, biológica, y neurológica además de proteger al cerebro de envejecer prematuramente. </a:t>
            </a:r>
            <a:endParaRPr>
              <a:solidFill>
                <a:srgbClr val="000000"/>
              </a:solidFill>
              <a:highlight>
                <a:srgbClr val="C9DAF8"/>
              </a:highlight>
              <a:latin typeface="Raleway"/>
              <a:ea typeface="Raleway"/>
              <a:cs typeface="Raleway"/>
              <a:sym typeface="Raleway"/>
            </a:endParaRPr>
          </a:p>
          <a:p>
            <a:pPr indent="0" lvl="0" marL="0" rtl="0" algn="l">
              <a:spcBef>
                <a:spcPts val="0"/>
              </a:spcBef>
              <a:spcAft>
                <a:spcPts val="0"/>
              </a:spcAft>
              <a:buNone/>
            </a:pPr>
            <a:r>
              <a:t/>
            </a:r>
            <a:endParaRPr>
              <a:solidFill>
                <a:srgbClr val="000000"/>
              </a:solidFill>
              <a:highlight>
                <a:srgbClr val="C9DAF8"/>
              </a:highlight>
              <a:latin typeface="Raleway"/>
              <a:ea typeface="Raleway"/>
              <a:cs typeface="Raleway"/>
              <a:sym typeface="Raleway"/>
            </a:endParaRPr>
          </a:p>
          <a:p>
            <a:pPr indent="0" lvl="0" marL="0" rtl="0" algn="l">
              <a:spcBef>
                <a:spcPts val="0"/>
              </a:spcBef>
              <a:spcAft>
                <a:spcPts val="0"/>
              </a:spcAft>
              <a:buNone/>
            </a:pPr>
            <a:r>
              <a:rPr lang="es">
                <a:solidFill>
                  <a:srgbClr val="000000"/>
                </a:solidFill>
                <a:highlight>
                  <a:srgbClr val="C9DAF8"/>
                </a:highlight>
                <a:latin typeface="Raleway"/>
                <a:ea typeface="Raleway"/>
                <a:cs typeface="Raleway"/>
                <a:sym typeface="Raleway"/>
              </a:rPr>
              <a:t>Y esto no solo se limita a humanos, sino que a muchos tipos de seres vivos también.</a:t>
            </a:r>
            <a:endParaRPr>
              <a:solidFill>
                <a:srgbClr val="000000"/>
              </a:solidFill>
              <a:highlight>
                <a:srgbClr val="C9DAF8"/>
              </a:highlight>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